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337" r:id="rId2"/>
    <p:sldId id="360" r:id="rId3"/>
    <p:sldId id="351" r:id="rId4"/>
    <p:sldId id="352" r:id="rId5"/>
    <p:sldId id="353" r:id="rId6"/>
    <p:sldId id="354" r:id="rId7"/>
    <p:sldId id="365" r:id="rId8"/>
    <p:sldId id="366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бяева Елена Маркияновна" initials="ИЕМ" lastIdx="1" clrIdx="0">
    <p:extLst>
      <p:ext uri="{19B8F6BF-5375-455C-9EA6-DF929625EA0E}">
        <p15:presenceInfo xmlns:p15="http://schemas.microsoft.com/office/powerpoint/2012/main" userId="S-1-5-21-394041662-4253652813-116304864-4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5D6"/>
    <a:srgbClr val="E68A3B"/>
    <a:srgbClr val="578BC9"/>
    <a:srgbClr val="719FD2"/>
    <a:srgbClr val="AEDAE5"/>
    <a:srgbClr val="CC0000"/>
    <a:srgbClr val="006600"/>
    <a:srgbClr val="000099"/>
    <a:srgbClr val="29A32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7" autoAdjust="0"/>
    <p:restoredTop sz="99010" autoAdjust="0"/>
  </p:normalViewPr>
  <p:slideViewPr>
    <p:cSldViewPr>
      <p:cViewPr>
        <p:scale>
          <a:sx n="100" d="100"/>
          <a:sy n="100" d="100"/>
        </p:scale>
        <p:origin x="816" y="4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Распределение затрат на содержание (тыс. руб.)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0"/>
      <c:rotY val="0"/>
      <c:depthPercent val="20"/>
      <c:rAngAx val="0"/>
      <c:perspective val="20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50800" dir="5400000" algn="ctr" rotWithShape="0">
            <a:srgbClr val="002060"/>
          </a:outerShdw>
        </a:effectLst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6.376558398950137E-2"/>
          <c:y val="9.7873621247152917E-2"/>
          <c:w val="0.92539148622047274"/>
          <c:h val="0.73109302301359325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762944"/>
        <c:axId val="81123200"/>
        <c:axId val="0"/>
      </c:bar3DChart>
      <c:catAx>
        <c:axId val="7976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123200"/>
        <c:crosses val="autoZero"/>
        <c:auto val="1"/>
        <c:lblAlgn val="ctr"/>
        <c:lblOffset val="100"/>
        <c:tickMarkSkip val="1"/>
        <c:noMultiLvlLbl val="0"/>
      </c:catAx>
      <c:valAx>
        <c:axId val="81123200"/>
        <c:scaling>
          <c:orientation val="minMax"/>
        </c:scaling>
        <c:delete val="1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7976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749040354330708"/>
          <c:y val="0.9334124509395616"/>
          <c:w val="0.40175779199475087"/>
          <c:h val="5.3488245488416374E-2"/>
        </c:manualLayout>
      </c:layout>
      <c:overlay val="0"/>
      <c:spPr>
        <a:noFill/>
        <a:ln>
          <a:noFill/>
        </a:ln>
        <a:effectLst>
          <a:glow rad="965200">
            <a:schemeClr val="bg1">
              <a:alpha val="82000"/>
            </a:schemeClr>
          </a:glow>
          <a:softEdge rad="0"/>
        </a:effectLst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ln>
                <a:noFill/>
              </a:ln>
              <a:solidFill>
                <a:srgbClr val="002060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7312065041206"/>
          <c:y val="5.2956898266559693E-2"/>
          <c:w val="0.72979248744441505"/>
          <c:h val="0.7451690458984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2"/>
            <c:spPr>
              <a:solidFill>
                <a:srgbClr val="0000CC">
                  <a:alpha val="63137"/>
                </a:srgbClr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9EC-41F1-8AFF-A0F2FEEA21F3}"/>
              </c:ext>
            </c:extLst>
          </c:dPt>
          <c:dPt>
            <c:idx val="1"/>
            <c:bubble3D val="0"/>
            <c:explosion val="10"/>
            <c:spPr>
              <a:solidFill>
                <a:srgbClr val="EC700A"/>
              </a:solidFill>
              <a:ln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9EC-41F1-8AFF-A0F2FEEA21F3}"/>
              </c:ext>
            </c:extLst>
          </c:dPt>
          <c:dLbls>
            <c:dLbl>
              <c:idx val="0"/>
              <c:layout>
                <c:manualLayout>
                  <c:x val="-4.2284089030758101E-2"/>
                  <c:y val="-0.14905409865002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EC-41F1-8AFF-A0F2FEEA21F3}"/>
                </c:ext>
              </c:extLst>
            </c:dLbl>
            <c:dLbl>
              <c:idx val="2"/>
              <c:layout>
                <c:manualLayout>
                  <c:x val="1.4271918504781498E-2"/>
                  <c:y val="1.9056170807143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EC-41F1-8AFF-A0F2FEEA2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000066"/>
                    </a:solidFill>
                    <a:effectLst/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Представили информацию, кол-во организаций</c:v>
                </c:pt>
                <c:pt idx="1">
                  <c:v>Не представили информацию, кол-во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EC-41F1-8AFF-A0F2FEEA2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 w="9525"/>
      </c:spPr>
    </c:plotArea>
    <c:legend>
      <c:legendPos val="b"/>
      <c:legendEntry>
        <c:idx val="0"/>
        <c:txPr>
          <a:bodyPr/>
          <a:lstStyle/>
          <a:p>
            <a:pPr>
              <a:defRPr sz="1400" b="1">
                <a:solidFill>
                  <a:srgbClr val="0066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7335862053063287E-2"/>
          <c:y val="0.81869135432147577"/>
          <c:w val="0.95113706271442477"/>
          <c:h val="0.15241372728140382"/>
        </c:manualLayout>
      </c:layout>
      <c:overlay val="0"/>
      <c:txPr>
        <a:bodyPr/>
        <a:lstStyle/>
        <a:p>
          <a:pPr>
            <a:defRPr sz="14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  <a:tileRect/>
    </a:gradFill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8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rgbClr val="008000"/>
                </a:solidFill>
                <a:effectLst/>
              </a:rPr>
              <a:t>Организации, подведомственные Депспорта Югры</a:t>
            </a:r>
          </a:p>
        </c:rich>
      </c:tx>
      <c:layout>
        <c:manualLayout>
          <c:xMode val="edge"/>
          <c:yMode val="edge"/>
          <c:x val="0.12938855268838381"/>
          <c:y val="1.92361456742394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322717212787385E-2"/>
          <c:y val="0.18148929525634933"/>
          <c:w val="0.93767728278721252"/>
          <c:h val="0.62477136831451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  <a:alpha val="80000"/>
                </a:schemeClr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8C0-4E27-97E8-D5666141CD97}"/>
              </c:ext>
            </c:extLst>
          </c:dPt>
          <c:dPt>
            <c:idx val="1"/>
            <c:invertIfNegative val="0"/>
            <c:bubble3D val="0"/>
            <c:spPr>
              <a:solidFill>
                <a:srgbClr val="578BC9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8C0-4E27-97E8-D5666141CD97}"/>
              </c:ext>
            </c:extLst>
          </c:dPt>
          <c:dLbls>
            <c:dLbl>
              <c:idx val="0"/>
              <c:layout>
                <c:manualLayout>
                  <c:x val="-3.2276250184370575E-3"/>
                  <c:y val="-4.7578658206945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C0-4E27-97E8-D5666141CD97}"/>
                </c:ext>
              </c:extLst>
            </c:dLbl>
            <c:dLbl>
              <c:idx val="1"/>
              <c:layout>
                <c:manualLayout>
                  <c:x val="-7.2417709912520967E-3"/>
                  <c:y val="-6.9257540982831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C0-4E27-97E8-D5666141CD97}"/>
                </c:ext>
              </c:extLst>
            </c:dLbl>
            <c:dLbl>
              <c:idx val="2"/>
              <c:layout>
                <c:manualLayout>
                  <c:x val="-2.5363361634767592E-3"/>
                  <c:y val="3.3521740505626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C0-4E27-97E8-D5666141CD97}"/>
                </c:ext>
              </c:extLst>
            </c:dLbl>
            <c:dLbl>
              <c:idx val="3"/>
              <c:layout>
                <c:manualLayout>
                  <c:x val="6.1977014884975583E-3"/>
                  <c:y val="-7.1484325437004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C0-4E27-97E8-D5666141CD97}"/>
                </c:ext>
              </c:extLst>
            </c:dLbl>
            <c:dLbl>
              <c:idx val="4"/>
              <c:layout>
                <c:manualLayout>
                  <c:x val="-2.0119198410079651E-3"/>
                  <c:y val="-3.294913878884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C0-4E27-97E8-D5666141CD97}"/>
                </c:ext>
              </c:extLst>
            </c:dLbl>
            <c:dLbl>
              <c:idx val="5"/>
              <c:layout>
                <c:manualLayout>
                  <c:x val="-7.046235950274057E-3"/>
                  <c:y val="-5.5502375297343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C0-4E27-97E8-D5666141CD97}"/>
                </c:ext>
              </c:extLst>
            </c:dLbl>
            <c:dLbl>
              <c:idx val="6"/>
              <c:layout>
                <c:manualLayout>
                  <c:x val="1.0548149997278398E-2"/>
                  <c:y val="7.10995080810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C0-4E27-97E8-D5666141CD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Отсутствует ЛА, 
кол-во организаций</c:v>
                </c:pt>
                <c:pt idx="1">
                  <c:v>Утвержден ЛА,
кол-во организаций,</c:v>
                </c:pt>
                <c:pt idx="2">
                  <c:v>из них - имеется план наставничества,
кол-во организаций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8C0-4E27-97E8-D5666141C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3725056"/>
        <c:axId val="73726976"/>
      </c:barChart>
      <c:catAx>
        <c:axId val="7372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6600"/>
                </a:solidFill>
              </a:defRPr>
            </a:pPr>
            <a:endParaRPr lang="ru-RU"/>
          </a:p>
        </c:txPr>
        <c:crossAx val="73726976"/>
        <c:crosses val="autoZero"/>
        <c:auto val="1"/>
        <c:lblAlgn val="ctr"/>
        <c:lblOffset val="100"/>
        <c:noMultiLvlLbl val="0"/>
      </c:catAx>
      <c:valAx>
        <c:axId val="7372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5">
            <a:lumMod val="5000"/>
            <a:lumOff val="95000"/>
          </a:schemeClr>
        </a:gs>
        <a:gs pos="74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8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dirty="0">
                <a:solidFill>
                  <a:srgbClr val="008000"/>
                </a:solidFill>
                <a:effectLst/>
              </a:rPr>
              <a:t>Организации муниципальных образований (из 51 организации)</a:t>
            </a:r>
          </a:p>
        </c:rich>
      </c:tx>
      <c:layout>
        <c:manualLayout>
          <c:xMode val="edge"/>
          <c:yMode val="edge"/>
          <c:x val="0.18950700971741485"/>
          <c:y val="1.92361456742394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322717212787385E-2"/>
          <c:y val="0.18148929525634933"/>
          <c:w val="0.93767728278721252"/>
          <c:h val="0.62477136831451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  <a:alpha val="80000"/>
                </a:schemeClr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4A4-4CFA-BA5E-0E46B5AC5393}"/>
              </c:ext>
            </c:extLst>
          </c:dPt>
          <c:dPt>
            <c:idx val="1"/>
            <c:invertIfNegative val="0"/>
            <c:bubble3D val="0"/>
            <c:spPr>
              <a:solidFill>
                <a:srgbClr val="578BC9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4A4-4CFA-BA5E-0E46B5AC5393}"/>
              </c:ext>
            </c:extLst>
          </c:dPt>
          <c:dLbls>
            <c:dLbl>
              <c:idx val="0"/>
              <c:layout>
                <c:manualLayout>
                  <c:x val="-5.6323893631041412E-3"/>
                  <c:y val="1.1402227075299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A4-4CFA-BA5E-0E46B5AC5393}"/>
                </c:ext>
              </c:extLst>
            </c:dLbl>
            <c:dLbl>
              <c:idx val="1"/>
              <c:layout>
                <c:manualLayout>
                  <c:x val="-7.2417709912520967E-3"/>
                  <c:y val="-6.9257540982831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A4-4CFA-BA5E-0E46B5AC5393}"/>
                </c:ext>
              </c:extLst>
            </c:dLbl>
            <c:dLbl>
              <c:idx val="2"/>
              <c:layout>
                <c:manualLayout>
                  <c:x val="-4.9411306742411058E-3"/>
                  <c:y val="-8.1907494465758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A4-4CFA-BA5E-0E46B5AC5393}"/>
                </c:ext>
              </c:extLst>
            </c:dLbl>
            <c:dLbl>
              <c:idx val="3"/>
              <c:layout>
                <c:manualLayout>
                  <c:x val="6.1977014884975583E-3"/>
                  <c:y val="-7.1484325437004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A4-4CFA-BA5E-0E46B5AC5393}"/>
                </c:ext>
              </c:extLst>
            </c:dLbl>
            <c:dLbl>
              <c:idx val="4"/>
              <c:layout>
                <c:manualLayout>
                  <c:x val="-2.0119198410079651E-3"/>
                  <c:y val="-3.294913878884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A4-4CFA-BA5E-0E46B5AC5393}"/>
                </c:ext>
              </c:extLst>
            </c:dLbl>
            <c:dLbl>
              <c:idx val="5"/>
              <c:layout>
                <c:manualLayout>
                  <c:x val="-7.046235950274057E-3"/>
                  <c:y val="-5.5502375297343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A4-4CFA-BA5E-0E46B5AC5393}"/>
                </c:ext>
              </c:extLst>
            </c:dLbl>
            <c:dLbl>
              <c:idx val="6"/>
              <c:layout>
                <c:manualLayout>
                  <c:x val="1.0548149997278398E-2"/>
                  <c:y val="7.10995080810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A4-4CFA-BA5E-0E46B5AC5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Отсутствует ЛА, 
кол-во организаций</c:v>
                </c:pt>
                <c:pt idx="1">
                  <c:v>Утвержден ЛА,
кол-во организаций,</c:v>
                </c:pt>
                <c:pt idx="2">
                  <c:v>из них - имеется план наставничества,
кол-во организаций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A4-4CFA-BA5E-0E46B5AC5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3725056"/>
        <c:axId val="73726976"/>
      </c:barChart>
      <c:catAx>
        <c:axId val="7372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6600"/>
                </a:solidFill>
              </a:defRPr>
            </a:pPr>
            <a:endParaRPr lang="ru-RU"/>
          </a:p>
        </c:txPr>
        <c:crossAx val="73726976"/>
        <c:crosses val="autoZero"/>
        <c:auto val="1"/>
        <c:lblAlgn val="ctr"/>
        <c:lblOffset val="100"/>
        <c:noMultiLvlLbl val="0"/>
      </c:catAx>
      <c:valAx>
        <c:axId val="7372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7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5">
            <a:lumMod val="5000"/>
            <a:lumOff val="95000"/>
          </a:schemeClr>
        </a:gs>
        <a:gs pos="74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22717212787419E-2"/>
          <c:y val="7.31879405710536E-2"/>
          <c:w val="0.93767728278721252"/>
          <c:h val="0.77001008295801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68A3B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DE5-4DAA-9591-AAD26DE8A0B7}"/>
              </c:ext>
            </c:extLst>
          </c:dPt>
          <c:dPt>
            <c:idx val="1"/>
            <c:invertIfNegative val="0"/>
            <c:bubble3D val="0"/>
            <c:spPr>
              <a:solidFill>
                <a:srgbClr val="5F95D6"/>
              </a:solidFill>
              <a:ln w="127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DE5-4DAA-9591-AAD26DE8A0B7}"/>
              </c:ext>
            </c:extLst>
          </c:dPt>
          <c:dLbls>
            <c:dLbl>
              <c:idx val="0"/>
              <c:layout>
                <c:manualLayout>
                  <c:x val="-6.190682829866458E-3"/>
                  <c:y val="1.3710811774727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E5-4DAA-9591-AAD26DE8A0B7}"/>
                </c:ext>
              </c:extLst>
            </c:dLbl>
            <c:dLbl>
              <c:idx val="1"/>
              <c:layout>
                <c:manualLayout>
                  <c:x val="-7.241770991252101E-3"/>
                  <c:y val="-6.9257540982831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E5-4DAA-9591-AAD26DE8A0B7}"/>
                </c:ext>
              </c:extLst>
            </c:dLbl>
            <c:dLbl>
              <c:idx val="2"/>
              <c:layout>
                <c:manualLayout>
                  <c:x val="-4.9411306742411093E-3"/>
                  <c:y val="-8.1907494465758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E5-4DAA-9591-AAD26DE8A0B7}"/>
                </c:ext>
              </c:extLst>
            </c:dLbl>
            <c:dLbl>
              <c:idx val="3"/>
              <c:layout>
                <c:manualLayout>
                  <c:x val="6.1977014884975583E-3"/>
                  <c:y val="-7.1484325437004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E5-4DAA-9591-AAD26DE8A0B7}"/>
                </c:ext>
              </c:extLst>
            </c:dLbl>
            <c:dLbl>
              <c:idx val="4"/>
              <c:layout>
                <c:manualLayout>
                  <c:x val="-2.011919841007966E-3"/>
                  <c:y val="-3.294913878884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E5-4DAA-9591-AAD26DE8A0B7}"/>
                </c:ext>
              </c:extLst>
            </c:dLbl>
            <c:dLbl>
              <c:idx val="5"/>
              <c:layout>
                <c:manualLayout>
                  <c:x val="-7.0462359502740587E-3"/>
                  <c:y val="-5.5502375297343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E5-4DAA-9591-AAD26DE8A0B7}"/>
                </c:ext>
              </c:extLst>
            </c:dLbl>
            <c:dLbl>
              <c:idx val="6"/>
              <c:layout>
                <c:manualLayout>
                  <c:x val="1.05481499972784E-2"/>
                  <c:y val="7.10995080810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E5-4DAA-9591-AAD26DE8A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66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Прошли КПК</c:v>
                </c:pt>
                <c:pt idx="1">
                  <c:v>Планируют пройти КПК в 2024 году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DE5-4DAA-9591-AAD26DE8A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6660736"/>
        <c:axId val="146662528"/>
      </c:barChart>
      <c:catAx>
        <c:axId val="14666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6600"/>
                </a:solidFill>
              </a:defRPr>
            </a:pPr>
            <a:endParaRPr lang="ru-RU"/>
          </a:p>
        </c:txPr>
        <c:crossAx val="146662528"/>
        <c:crosses val="autoZero"/>
        <c:auto val="1"/>
        <c:lblAlgn val="ctr"/>
        <c:lblOffset val="100"/>
        <c:noMultiLvlLbl val="0"/>
      </c:catAx>
      <c:valAx>
        <c:axId val="14666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6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5">
            <a:lumMod val="5000"/>
            <a:lumOff val="95000"/>
          </a:schemeClr>
        </a:gs>
        <a:gs pos="74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0.875</cdr:x>
      <cdr:y>0.03125</cdr:y>
    </cdr:from>
    <cdr:to>
      <cdr:x>0.97914</cdr:x>
      <cdr:y>0.21956</cdr:y>
    </cdr:to>
    <cdr:pic>
      <cdr:nvPicPr>
        <cdr:cNvPr id="4" name="Picture 4">
          <a:extLst xmlns:a="http://schemas.openxmlformats.org/drawingml/2006/main">
            <a:ext uri="{FF2B5EF4-FFF2-40B4-BE49-F238E27FC236}">
              <a16:creationId xmlns:a16="http://schemas.microsoft.com/office/drawing/2014/main" id="{994D7965-FA03-48CE-8D4F-5B9F7D3B340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668032" y="214290"/>
          <a:ext cx="1269636" cy="129146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0.05113</cdr:x>
      <cdr:y>0.27569</cdr:y>
    </cdr:from>
    <cdr:to>
      <cdr:x>0.97249</cdr:x>
      <cdr:y>0.72431</cdr:y>
    </cdr:to>
    <cdr:sp macro="" textlink="">
      <cdr:nvSpPr>
        <cdr:cNvPr id="5" name="Заголовок 3">
          <a:extLst xmlns:a="http://schemas.openxmlformats.org/drawingml/2006/main">
            <a:ext uri="{FF2B5EF4-FFF2-40B4-BE49-F238E27FC236}">
              <a16:creationId xmlns:a16="http://schemas.microsoft.com/office/drawing/2014/main" id="{B3F2C5FA-486B-4EC7-884B-F74641916C11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23392" y="1858516"/>
          <a:ext cx="11233248" cy="302433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lIns="0" tIns="0" rIns="18288" bIns="0" anchor="ctr">
          <a:noAutofit/>
        </a:bodyPr>
        <a:lstStyle xmlns:a="http://schemas.openxmlformats.org/drawingml/2006/main">
          <a:lvl1pPr algn="r" rtl="0" eaLnBrk="1" latinLnBrk="0" hangingPunct="1">
            <a:spcBef>
              <a:spcPct val="0"/>
            </a:spcBef>
            <a:buNone/>
            <a:defRPr kumimoji="0" sz="5600" b="1" kern="120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pPr algn="ctr"/>
          <a:r>
            <a: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Информация по мониторингу внедрения и развития системы наставничества в организациях сферы физической культуры и спорта ХМАО-Югры</a:t>
          </a:r>
        </a:p>
        <a:p xmlns:a="http://schemas.openxmlformats.org/drawingml/2006/main">
          <a:pPr algn="ctr"/>
          <a:r>
            <a: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(по состоянию на 01 апреля 2024 года)</a:t>
          </a:r>
        </a:p>
      </cdr:txBody>
    </cdr:sp>
  </cdr:relSizeAnchor>
  <cdr:relSizeAnchor xmlns:cdr="http://schemas.openxmlformats.org/drawingml/2006/chartDrawing">
    <cdr:from>
      <cdr:x>0.24013</cdr:x>
      <cdr:y>0.91999</cdr:y>
    </cdr:from>
    <cdr:to>
      <cdr:x>0.75987</cdr:x>
      <cdr:y>0.96796</cdr:y>
    </cdr:to>
    <cdr:sp macro="" textlink="">
      <cdr:nvSpPr>
        <cdr:cNvPr id="6" name="Подзаголовок 4">
          <a:extLst xmlns:a="http://schemas.openxmlformats.org/drawingml/2006/main">
            <a:ext uri="{FF2B5EF4-FFF2-40B4-BE49-F238E27FC236}">
              <a16:creationId xmlns:a16="http://schemas.microsoft.com/office/drawing/2014/main" id="{D3F4FA7B-9B07-4630-82A8-62D57CAF28CF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927665" y="6309320"/>
          <a:ext cx="6336670" cy="328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rIns="18288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45720" lvl="0" indent="0" algn="ctr" defTabSz="914400" rtl="0" eaLnBrk="1" fontAlgn="auto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Clr>
              <a:schemeClr val="accent3"/>
            </a:buClr>
            <a:buSzPct val="95000"/>
            <a:buFont typeface="Wingdings 2"/>
            <a:buNone/>
            <a:tabLst/>
            <a:defRPr/>
          </a:pPr>
          <a:r>
            <a:rPr lang="ru-RU" sz="11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Ханты-Мансийск, 09 апреля 2024 года</a:t>
          </a:r>
          <a:endParaRPr kumimoji="0" lang="ru-RU" sz="110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0.13874</cdr:x>
      <cdr:y>0.07418</cdr:y>
    </cdr:from>
    <cdr:to>
      <cdr:x>0.87111</cdr:x>
      <cdr:y>0.19168</cdr:y>
    </cdr:to>
    <cdr:sp macro="" textlink="">
      <cdr:nvSpPr>
        <cdr:cNvPr id="7" name="Подзаголовок 4">
          <a:extLst xmlns:a="http://schemas.openxmlformats.org/drawingml/2006/main">
            <a:ext uri="{FF2B5EF4-FFF2-40B4-BE49-F238E27FC236}">
              <a16:creationId xmlns:a16="http://schemas.microsoft.com/office/drawing/2014/main" id="{78B6A410-6A86-4E0C-815B-302990C2AA91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691524" y="500041"/>
          <a:ext cx="8929055" cy="792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rIns="18288">
          <a:noAutofit/>
        </a:bodyPr>
        <a:lstStyle xmlns:a="http://schemas.openxmlformats.org/drawingml/2006/main">
          <a:lvl1pPr marL="0" marR="45720" indent="0" algn="r" rtl="0" eaLnBrk="1" latinLnBrk="0" hangingPunct="1">
            <a:spcBef>
              <a:spcPct val="20000"/>
            </a:spcBef>
            <a:buClr>
              <a:schemeClr val="accent3"/>
            </a:buClr>
            <a:buSzPct val="95000"/>
            <a:buFont typeface="Wingdings 2"/>
            <a:buNone/>
            <a:defRPr kumimoji="0" sz="2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ctr" rtl="0" eaLnBrk="1" latinLnBrk="0" hangingPunct="1">
            <a:spcBef>
              <a:spcPct val="20000"/>
            </a:spcBef>
            <a:buClr>
              <a:schemeClr val="accent1"/>
            </a:buClr>
            <a:buSzPct val="85000"/>
            <a:buFont typeface="Wingdings 2"/>
            <a:buNone/>
            <a:defRPr kumimoji="0"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ctr" rtl="0" eaLnBrk="1" latinLnBrk="0" hangingPunct="1">
            <a:spcBef>
              <a:spcPct val="20000"/>
            </a:spcBef>
            <a:buClr>
              <a:schemeClr val="accent2"/>
            </a:buClr>
            <a:buSzPct val="70000"/>
            <a:buFont typeface="Wingdings 2"/>
            <a:buNone/>
            <a:defRPr kumimoji="0"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ctr" rtl="0" eaLnBrk="1" latinLnBrk="0" hangingPunct="1">
            <a:spcBef>
              <a:spcPct val="20000"/>
            </a:spcBef>
            <a:buClr>
              <a:schemeClr val="accent3"/>
            </a:buClr>
            <a:buSzPct val="65000"/>
            <a:buFont typeface="Wingdings 2"/>
            <a:buNone/>
            <a:defRPr kumimoji="0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ctr" rtl="0" eaLnBrk="1" latinLnBrk="0" hangingPunct="1">
            <a:spcBef>
              <a:spcPct val="20000"/>
            </a:spcBef>
            <a:buClr>
              <a:schemeClr val="accent4"/>
            </a:buClr>
            <a:buSzPct val="65000"/>
            <a:buFont typeface="Wingdings 2"/>
            <a:buNone/>
            <a:defRPr kumimoji="0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ctr" rtl="0" eaLnBrk="1" latinLnBrk="0" hangingPunct="1">
            <a:spcBef>
              <a:spcPct val="20000"/>
            </a:spcBef>
            <a:buClr>
              <a:schemeClr val="accent5"/>
            </a:buClr>
            <a:buSzPct val="80000"/>
            <a:buFont typeface="Wingdings 2"/>
            <a:buNone/>
            <a:defRPr kumimoji="0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ctr" rtl="0" eaLnBrk="1" latinLnBrk="0" hangingPunct="1">
            <a:spcBef>
              <a:spcPct val="20000"/>
            </a:spcBef>
            <a:buClr>
              <a:schemeClr val="accent6"/>
            </a:buClr>
            <a:buSzPct val="80000"/>
            <a:buFont typeface="Wingdings 2"/>
            <a:buNone/>
            <a:defRPr kumimoji="0" sz="16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ctr" rtl="0" eaLnBrk="1" latinLnBrk="0" hangingPunct="1">
            <a:spcBef>
              <a:spcPct val="20000"/>
            </a:spcBef>
            <a:buClr>
              <a:schemeClr val="tx2"/>
            </a:buClr>
            <a:buNone/>
            <a:defRPr kumimoji="0" sz="16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ctr" rtl="0" eaLnBrk="1" latinLnBrk="0" hangingPunct="1">
            <a:spcBef>
              <a:spcPct val="20000"/>
            </a:spcBef>
            <a:buClr>
              <a:schemeClr val="tx2"/>
            </a:buClr>
            <a:buFontTx/>
            <a:buNone/>
            <a:defRPr kumimoji="0" sz="14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Бюджетное учреждение Ханты-Мансийского автономного округа – Югры «Центр спортивной подготовки сборных команд Югры» </a:t>
          </a:r>
        </a:p>
      </cdr:txBody>
    </cdr:sp>
  </cdr:relSizeAnchor>
  <cdr:relSizeAnchor xmlns:cdr="http://schemas.openxmlformats.org/drawingml/2006/chartDrawing">
    <cdr:from>
      <cdr:x>0.00274</cdr:x>
      <cdr:y>0.01687</cdr:y>
    </cdr:from>
    <cdr:to>
      <cdr:x>0.15651</cdr:x>
      <cdr:y>0.2305</cdr:y>
    </cdr:to>
    <cdr:pic>
      <cdr:nvPicPr>
        <cdr:cNvPr id="14" name="Рисунок 13">
          <a:extLst xmlns:a="http://schemas.openxmlformats.org/drawingml/2006/main">
            <a:ext uri="{FF2B5EF4-FFF2-40B4-BE49-F238E27FC236}">
              <a16:creationId xmlns:a16="http://schemas.microsoft.com/office/drawing/2014/main" id="{DDC009F8-515F-4529-85AA-30F815095C7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3416" y="113756"/>
          <a:ext cx="1874811" cy="144016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E8AF7-5D9F-4147-BCF0-625EE2DCB845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DE31B-236E-4F78-BEBA-3CE97E839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6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A8A2-CD48-4AFA-9956-A4D8F1B3B33A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5C00-D502-4686-8519-1BAD6F7D85A7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FC78-442F-4938-AB6E-51B0B7FA2571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22B8-B90B-4E41-800C-4E00CBEA7B7F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E882-1A52-4527-9895-DE1AAD0DAF07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B85A-37E7-4794-B8D0-F3DCA6DA885A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FA0C-592B-4D6C-983E-0726938E5CF1}" type="datetime1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1312B-35AB-4A0D-B0BF-A9093F9FC3A0}" type="datetime1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969E-FE2F-47EF-B3B2-6D84E0C37348}" type="datetime1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9120-9C0C-4362-999F-BD2FB1B3C06C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F4CA-64D1-4433-A394-606F9AEFB162}" type="datetime1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3D46-0D4F-4162-908D-0B873672FE2A}" type="datetime1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1478A-9250-42BE-B4A9-9B3899B6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rylovichNV@csp-ugra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495B579-EB1B-4DA9-A88D-963E8A3B6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6003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50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1FF01C-038F-85AE-9B48-A73715546837}"/>
              </a:ext>
            </a:extLst>
          </p:cNvPr>
          <p:cNvSpPr txBox="1"/>
          <p:nvPr/>
        </p:nvSpPr>
        <p:spPr>
          <a:xfrm>
            <a:off x="1775520" y="101664"/>
            <a:ext cx="1000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12E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Представление информации в Мониторинг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87D7-94B2-7ECB-04B2-51D43452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12FAD1D0-EA62-9A42-2AE2-B1745288B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550592"/>
              </p:ext>
            </p:extLst>
          </p:nvPr>
        </p:nvGraphicFramePr>
        <p:xfrm>
          <a:off x="1919536" y="1052736"/>
          <a:ext cx="5616624" cy="530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E12607B-593F-519E-A2D0-26BDFC76422F}"/>
              </a:ext>
            </a:extLst>
          </p:cNvPr>
          <p:cNvCxnSpPr>
            <a:cxnSpLocks/>
          </p:cNvCxnSpPr>
          <p:nvPr/>
        </p:nvCxnSpPr>
        <p:spPr>
          <a:xfrm flipV="1">
            <a:off x="4655840" y="1340768"/>
            <a:ext cx="3384376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518234-D280-14E6-F7D4-1A9609933E5A}"/>
              </a:ext>
            </a:extLst>
          </p:cNvPr>
          <p:cNvSpPr txBox="1"/>
          <p:nvPr/>
        </p:nvSpPr>
        <p:spPr>
          <a:xfrm>
            <a:off x="8256240" y="1052736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12E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МОО «Федерация шахмат города Нефтеюганска»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12E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Ассоциация «Хоккейный клуб «ЮГРА» (ДЮСШ ХК «ЮГРА»)</a:t>
            </a:r>
          </a:p>
        </p:txBody>
      </p:sp>
    </p:spTree>
    <p:extLst>
      <p:ext uri="{BB962C8B-B14F-4D97-AF65-F5344CB8AC3E}">
        <p14:creationId xmlns:p14="http://schemas.microsoft.com/office/powerpoint/2010/main" val="150731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699DC5-B118-EE5D-B6A4-4FA618E2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E5894C-35D6-8100-EBD5-4D345C7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28" y="0"/>
            <a:ext cx="9649072" cy="7647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12E7D"/>
                </a:solidFill>
                <a:latin typeface="Arial" pitchFamily="34" charset="0"/>
                <a:cs typeface="Arial" pitchFamily="34" charset="0"/>
              </a:rPr>
              <a:t>Утверждение локального акта, регламентирующего деятельность в осуществлении наставничества</a:t>
            </a:r>
          </a:p>
        </p:txBody>
      </p:sp>
      <p:graphicFrame>
        <p:nvGraphicFramePr>
          <p:cNvPr id="8" name="Объект 6">
            <a:extLst>
              <a:ext uri="{FF2B5EF4-FFF2-40B4-BE49-F238E27FC236}">
                <a16:creationId xmlns:a16="http://schemas.microsoft.com/office/drawing/2014/main" id="{B8F810D9-0E52-EE85-AD8D-F81354A2A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688997"/>
              </p:ext>
            </p:extLst>
          </p:nvPr>
        </p:nvGraphicFramePr>
        <p:xfrm>
          <a:off x="814760" y="891522"/>
          <a:ext cx="5281240" cy="550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6">
            <a:extLst>
              <a:ext uri="{FF2B5EF4-FFF2-40B4-BE49-F238E27FC236}">
                <a16:creationId xmlns:a16="http://schemas.microsoft.com/office/drawing/2014/main" id="{FFD3C0C5-EADD-0A81-E85E-414ECDA02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039979"/>
              </p:ext>
            </p:extLst>
          </p:nvPr>
        </p:nvGraphicFramePr>
        <p:xfrm>
          <a:off x="6301160" y="891522"/>
          <a:ext cx="5281240" cy="550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20D09B-B7FD-4B73-A3DB-F230A57C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28" y="0"/>
            <a:ext cx="9649072" cy="7647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12E7D"/>
                </a:solidFill>
                <a:latin typeface="Arial" pitchFamily="34" charset="0"/>
                <a:cs typeface="Arial" pitchFamily="34" charset="0"/>
              </a:rPr>
              <a:t>Мера поддержки за наставничество в автономном округе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416059E-9E4D-C453-2E31-1431B68C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2844800" cy="365125"/>
          </a:xfrm>
        </p:spPr>
        <p:txBody>
          <a:bodyPr/>
          <a:lstStyle/>
          <a:p>
            <a:fld id="{8D61478A-9250-42BE-B4A9-9B3899B69B5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9D4A58-BB77-6790-8656-57148347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138623" y="2418987"/>
            <a:ext cx="5045701" cy="391860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5BBA354-EC60-1FF7-605F-EA486963C5D2}"/>
              </a:ext>
            </a:extLst>
          </p:cNvPr>
          <p:cNvGrpSpPr/>
          <p:nvPr/>
        </p:nvGrpSpPr>
        <p:grpSpPr>
          <a:xfrm>
            <a:off x="5212285" y="799091"/>
            <a:ext cx="6517227" cy="2985532"/>
            <a:chOff x="4539201" y="827083"/>
            <a:chExt cx="7176417" cy="326235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0B1E4D8-0BC8-0CA6-89B8-E8BFF8A69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540000">
              <a:off x="4539201" y="827083"/>
              <a:ext cx="7176417" cy="3199976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E12DF3C-5768-903E-B984-4C498B120ACD}"/>
                </a:ext>
              </a:extLst>
            </p:cNvPr>
            <p:cNvSpPr/>
            <p:nvPr/>
          </p:nvSpPr>
          <p:spPr>
            <a:xfrm>
              <a:off x="4655840" y="4005064"/>
              <a:ext cx="1944216" cy="84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20D09B-B7FD-4B73-A3DB-F230A57C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26898"/>
            <a:ext cx="9757084" cy="8383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12E7D"/>
                </a:solidFill>
                <a:latin typeface="Arial" pitchFamily="34" charset="0"/>
                <a:cs typeface="Arial" pitchFamily="34" charset="0"/>
              </a:rPr>
              <a:t>Методическое обеспечение наставничества </a:t>
            </a:r>
            <a:br>
              <a:rPr lang="ru-RU" sz="2800" b="1" dirty="0">
                <a:solidFill>
                  <a:srgbClr val="012E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12E7D"/>
                </a:solidFill>
                <a:latin typeface="Arial" pitchFamily="34" charset="0"/>
                <a:cs typeface="Arial" pitchFamily="34" charset="0"/>
              </a:rPr>
              <a:t>в автономном округе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8DABD0-0123-55EC-D69A-A722ACA6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B2CDE43-7403-79B7-8C08-37D32A6C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6985" y="1435696"/>
            <a:ext cx="1269675" cy="1291429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4CE58-07BE-3086-12A4-81A7356A4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6" y="1307090"/>
            <a:ext cx="1421268" cy="1420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B660C-BEC7-5C68-9969-56769A5E81C4}"/>
              </a:ext>
            </a:extLst>
          </p:cNvPr>
          <p:cNvSpPr txBox="1"/>
          <p:nvPr/>
        </p:nvSpPr>
        <p:spPr>
          <a:xfrm>
            <a:off x="1919536" y="3068960"/>
            <a:ext cx="3902224" cy="2145268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 «Наставничество в организациях сферы физической культуры и спорта»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6">
            <a:extLst>
              <a:ext uri="{FF2B5EF4-FFF2-40B4-BE49-F238E27FC236}">
                <a16:creationId xmlns:a16="http://schemas.microsoft.com/office/drawing/2014/main" id="{A05062A4-DC17-E0DA-603F-E6A8B67B9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093661"/>
              </p:ext>
            </p:extLst>
          </p:nvPr>
        </p:nvGraphicFramePr>
        <p:xfrm>
          <a:off x="6715635" y="1432375"/>
          <a:ext cx="4286280" cy="49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20D09B-B7FD-4B73-A3DB-F230A57C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42852"/>
            <a:ext cx="10198728" cy="8383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12E7D"/>
                </a:solidFill>
                <a:latin typeface="Arial" pitchFamily="34" charset="0"/>
                <a:cs typeface="Arial" pitchFamily="34" charset="0"/>
              </a:rPr>
              <a:t>Опыт наставничества в автономном округе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6B9836-2611-65BD-369D-5763ADD9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1478A-9250-42BE-B4A9-9B3899B69B5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FD3E67-715E-1830-27BF-6D534FC5A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50" b="81500" l="21500" r="79500">
                        <a14:foregroundMark x1="44750" y1="19833" x2="53667" y2="19250"/>
                        <a14:foregroundMark x1="53667" y1="19250" x2="57667" y2="21083"/>
                        <a14:foregroundMark x1="21523" y1="79429" x2="21583" y2="80167"/>
                        <a14:foregroundMark x1="20917" y1="71917" x2="21308" y2="76766"/>
                        <a14:foregroundMark x1="21583" y1="80167" x2="78250" y2="81500"/>
                        <a14:foregroundMark x1="78689" y1="75186" x2="78917" y2="71917"/>
                        <a14:foregroundMark x1="78250" y1="81500" x2="78425" y2="78982"/>
                        <a14:backgroundMark x1="21833" y1="76750" x2="21917" y2="79417"/>
                        <a14:backgroundMark x1="78000" y1="75250" x2="78333" y2="78833"/>
                        <a14:backgroundMark x1="78167" y1="79333" x2="78167" y2="79333"/>
                        <a14:backgroundMark x1="78333" y1="79000" x2="78417" y2="79417"/>
                        <a14:backgroundMark x1="78583" y1="78667" x2="78333" y2="79833"/>
                        <a14:backgroundMark x1="48247" y1="26298" x2="52588" y2="46064"/>
                        <a14:backgroundMark x1="52588" y1="46064" x2="48748" y2="34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3250" r="13251" b="11150"/>
          <a:stretch/>
        </p:blipFill>
        <p:spPr bwMode="auto">
          <a:xfrm>
            <a:off x="2279576" y="1343695"/>
            <a:ext cx="1800200" cy="18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EE0A0C42-D771-906F-C0CE-A79F7EBA53C4}"/>
              </a:ext>
            </a:extLst>
          </p:cNvPr>
          <p:cNvSpPr/>
          <p:nvPr/>
        </p:nvSpPr>
        <p:spPr>
          <a:xfrm>
            <a:off x="2999656" y="3144099"/>
            <a:ext cx="1800200" cy="56980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C4E1C1BF-40E7-B60D-2698-217E3EDCA8DD}"/>
              </a:ext>
            </a:extLst>
          </p:cNvPr>
          <p:cNvSpPr/>
          <p:nvPr/>
        </p:nvSpPr>
        <p:spPr>
          <a:xfrm>
            <a:off x="2999656" y="4734741"/>
            <a:ext cx="1800200" cy="56980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FBE88-0C26-F7C6-9F8A-005AB58FD3B6}"/>
              </a:ext>
            </a:extLst>
          </p:cNvPr>
          <p:cNvSpPr txBox="1"/>
          <p:nvPr/>
        </p:nvSpPr>
        <p:spPr>
          <a:xfrm>
            <a:off x="1948644" y="3832724"/>
            <a:ext cx="3902224" cy="78319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МАУ ДО «Спортивная работа» (г. Покачи)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78F22-70AE-0457-056F-97CC5AF26EB0}"/>
              </a:ext>
            </a:extLst>
          </p:cNvPr>
          <p:cNvSpPr txBox="1"/>
          <p:nvPr/>
        </p:nvSpPr>
        <p:spPr>
          <a:xfrm>
            <a:off x="1948644" y="5593626"/>
            <a:ext cx="3902224" cy="44267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61721603-CB7D-9BEF-1BA9-9A5EF08279F3}"/>
              </a:ext>
            </a:extLst>
          </p:cNvPr>
          <p:cNvSpPr/>
          <p:nvPr/>
        </p:nvSpPr>
        <p:spPr>
          <a:xfrm>
            <a:off x="8155124" y="3144099"/>
            <a:ext cx="1800200" cy="56980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08DFEF48-DCA8-64BD-318B-E8A6F4805F45}"/>
              </a:ext>
            </a:extLst>
          </p:cNvPr>
          <p:cNvSpPr/>
          <p:nvPr/>
        </p:nvSpPr>
        <p:spPr>
          <a:xfrm>
            <a:off x="8155124" y="4734741"/>
            <a:ext cx="1800200" cy="56980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F88DB-1983-0C29-A824-1E9B5509AAE9}"/>
              </a:ext>
            </a:extLst>
          </p:cNvPr>
          <p:cNvSpPr txBox="1"/>
          <p:nvPr/>
        </p:nvSpPr>
        <p:spPr>
          <a:xfrm>
            <a:off x="7104112" y="3832724"/>
            <a:ext cx="3902224" cy="78319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МБУ ДО СШОР № 1</a:t>
            </a:r>
          </a:p>
          <a:p>
            <a:pPr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(г. Сургут)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37292-C1B1-6D8D-B5E3-18A58727805A}"/>
              </a:ext>
            </a:extLst>
          </p:cNvPr>
          <p:cNvSpPr txBox="1"/>
          <p:nvPr/>
        </p:nvSpPr>
        <p:spPr>
          <a:xfrm>
            <a:off x="7104112" y="5423367"/>
            <a:ext cx="3902224" cy="78319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 по спортивной подготовке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3402EC7-EDC8-E7A6-F5DF-51BB133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50" b="81500" l="21500" r="79500">
                        <a14:foregroundMark x1="44750" y1="19833" x2="53667" y2="19250"/>
                        <a14:foregroundMark x1="53667" y1="19250" x2="57667" y2="21083"/>
                        <a14:foregroundMark x1="21523" y1="79429" x2="21583" y2="80167"/>
                        <a14:foregroundMark x1="20917" y1="71917" x2="21308" y2="76766"/>
                        <a14:foregroundMark x1="21583" y1="80167" x2="78250" y2="81500"/>
                        <a14:foregroundMark x1="78689" y1="75186" x2="78917" y2="71917"/>
                        <a14:foregroundMark x1="78250" y1="81500" x2="78425" y2="78982"/>
                        <a14:backgroundMark x1="21833" y1="76750" x2="21917" y2="79417"/>
                        <a14:backgroundMark x1="78000" y1="75250" x2="78333" y2="78833"/>
                        <a14:backgroundMark x1="78167" y1="79333" x2="78167" y2="79333"/>
                        <a14:backgroundMark x1="78333" y1="79000" x2="78417" y2="79417"/>
                        <a14:backgroundMark x1="78583" y1="78667" x2="78333" y2="79833"/>
                        <a14:backgroundMark x1="48247" y1="26298" x2="52588" y2="46064"/>
                        <a14:backgroundMark x1="52588" y1="46064" x2="48748" y2="34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3250" r="13251" b="11150"/>
          <a:stretch/>
        </p:blipFill>
        <p:spPr bwMode="auto">
          <a:xfrm>
            <a:off x="3787856" y="1343695"/>
            <a:ext cx="1800200" cy="18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5DD6676-B9C0-9F0A-DC20-3EE00623F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50" b="81500" l="21500" r="79500">
                        <a14:foregroundMark x1="44750" y1="19833" x2="53667" y2="19250"/>
                        <a14:foregroundMark x1="53667" y1="19250" x2="57667" y2="21083"/>
                        <a14:foregroundMark x1="21523" y1="79429" x2="21583" y2="80167"/>
                        <a14:foregroundMark x1="20917" y1="71917" x2="21308" y2="76766"/>
                        <a14:foregroundMark x1="21583" y1="80167" x2="78250" y2="81500"/>
                        <a14:foregroundMark x1="78689" y1="75186" x2="78917" y2="71917"/>
                        <a14:foregroundMark x1="78250" y1="81500" x2="78425" y2="78982"/>
                        <a14:backgroundMark x1="21833" y1="76750" x2="21917" y2="79417"/>
                        <a14:backgroundMark x1="78000" y1="75250" x2="78333" y2="78833"/>
                        <a14:backgroundMark x1="78167" y1="79333" x2="78167" y2="79333"/>
                        <a14:backgroundMark x1="78333" y1="79000" x2="78417" y2="79417"/>
                        <a14:backgroundMark x1="78583" y1="78667" x2="78333" y2="79833"/>
                        <a14:backgroundMark x1="48247" y1="26298" x2="52588" y2="46064"/>
                        <a14:backgroundMark x1="52588" y1="46064" x2="48748" y2="34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3250" r="13251" b="11150"/>
          <a:stretch/>
        </p:blipFill>
        <p:spPr bwMode="auto">
          <a:xfrm>
            <a:off x="8155124" y="1343695"/>
            <a:ext cx="1800200" cy="18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720D09B-B7FD-4B73-A3DB-F230A57C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268" y="135453"/>
            <a:ext cx="10189132" cy="83835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12E7D"/>
                </a:solidFill>
                <a:latin typeface="Arial" pitchFamily="34" charset="0"/>
                <a:cs typeface="Arial" pitchFamily="34" charset="0"/>
              </a:rPr>
              <a:t>Основные проблемы внедрения и развития</a:t>
            </a:r>
            <a:br>
              <a:rPr lang="ru-RU" sz="2800" b="1" dirty="0">
                <a:solidFill>
                  <a:srgbClr val="012E7D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12E7D"/>
                </a:solidFill>
                <a:latin typeface="Arial" pitchFamily="34" charset="0"/>
                <a:cs typeface="Arial" pitchFamily="34" charset="0"/>
              </a:rPr>
              <a:t>системы наставничества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9536" y="1183601"/>
            <a:ext cx="9793088" cy="53553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marL="564515" indent="-342900" algn="just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300" b="1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отсутствие в муниципальных образованиях нормативного акта, устанавливающего меры финансовой поддержки в системе оплаты труда специалистов в области физической культуры и спорта, включая педагогических работников;</a:t>
            </a:r>
          </a:p>
          <a:p>
            <a:pPr marL="564515" indent="-342900" algn="just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300" b="1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отсутствие наград и поощрений за наставничество как на уровне субъекта, так и на муниципальном уровне (почётный знак, почетная грамота и т.п.);</a:t>
            </a:r>
          </a:p>
          <a:p>
            <a:pPr marL="564515" indent="-342900" algn="just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300" b="1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одним из требований Положения о системе наставничества в организациях, подведомственных Депспорта Югры, предъявляемых к наставнику, является стаж работы в должности не менее 5 лет, данное обстоятельство не позволяет привлечь к наставничеству специалистов, в том числе и молодых, обладающих знаниями, навыками и умениями.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35B62DF-572D-3B80-7258-9B1571FF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844800" cy="365125"/>
          </a:xfrm>
        </p:spPr>
        <p:txBody>
          <a:bodyPr/>
          <a:lstStyle/>
          <a:p>
            <a:fld id="{8D61478A-9250-42BE-B4A9-9B3899B69B5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94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5D0AD79-458D-A490-F33B-CB78D0D0EF09}"/>
              </a:ext>
            </a:extLst>
          </p:cNvPr>
          <p:cNvSpPr txBox="1">
            <a:spLocks/>
          </p:cNvSpPr>
          <p:nvPr/>
        </p:nvSpPr>
        <p:spPr>
          <a:xfrm>
            <a:off x="2999656" y="1052736"/>
            <a:ext cx="6984776" cy="838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9A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БЛАГОДАРЮ ЗА ВНИМАНИЕ</a:t>
            </a:r>
          </a:p>
        </p:txBody>
      </p:sp>
      <p:sp>
        <p:nvSpPr>
          <p:cNvPr id="6" name="Текст 12">
            <a:extLst>
              <a:ext uri="{FF2B5EF4-FFF2-40B4-BE49-F238E27FC236}">
                <a16:creationId xmlns:a16="http://schemas.microsoft.com/office/drawing/2014/main" id="{E3A67FD8-143A-D8F5-B0AE-AEB706512B51}"/>
              </a:ext>
            </a:extLst>
          </p:cNvPr>
          <p:cNvSpPr txBox="1">
            <a:spLocks/>
          </p:cNvSpPr>
          <p:nvPr/>
        </p:nvSpPr>
        <p:spPr>
          <a:xfrm>
            <a:off x="2999656" y="2229153"/>
            <a:ext cx="7272808" cy="199193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Крылович Наталья Вячеславовна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8(3467)36-36-95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u="sng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KrylovichNV@csp-ugra.ru</a:t>
            </a:r>
            <a:endParaRPr lang="ru-RU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E44C6F-F0B0-D0B5-8794-4797391CF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73" y="3135101"/>
            <a:ext cx="2848091" cy="2848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5F09CE-07D5-680B-8393-FF780E9364E3}"/>
              </a:ext>
            </a:extLst>
          </p:cNvPr>
          <p:cNvSpPr txBox="1"/>
          <p:nvPr/>
        </p:nvSpPr>
        <p:spPr>
          <a:xfrm>
            <a:off x="7468434" y="5805264"/>
            <a:ext cx="2759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 КДиМО на сайте БУ «ЦСПСКЮ»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050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7124</TotalTime>
  <Words>308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Wingdings 2</vt:lpstr>
      <vt:lpstr>Тема Office</vt:lpstr>
      <vt:lpstr>Презентация PowerPoint</vt:lpstr>
      <vt:lpstr>Презентация PowerPoint</vt:lpstr>
      <vt:lpstr>Утверждение локального акта, регламентирующего деятельность в осуществлении наставничества</vt:lpstr>
      <vt:lpstr>Мера поддержки за наставничество в автономном округе</vt:lpstr>
      <vt:lpstr>Методическое обеспечение наставничества  в автономном округе</vt:lpstr>
      <vt:lpstr>Опыт наставничества в автономном округе</vt:lpstr>
      <vt:lpstr>Основные проблемы внедрения и развития системы наставничества</vt:lpstr>
      <vt:lpstr>Презентация PowerPoint</vt:lpstr>
    </vt:vector>
  </TitlesOfParts>
  <Company>ЦСПСКЮ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биатлона  в муниципальных образованиях Ханты-Мансийского автономного округа – Югры в 2014-2017 годах (по данным 5 ФК)</dc:title>
  <dc:creator>Kostromkina</dc:creator>
  <cp:lastModifiedBy>Анагуричи Евгения Андреевна</cp:lastModifiedBy>
  <cp:revision>510</cp:revision>
  <cp:lastPrinted>2021-02-17T08:16:52Z</cp:lastPrinted>
  <dcterms:created xsi:type="dcterms:W3CDTF">2018-08-23T05:32:59Z</dcterms:created>
  <dcterms:modified xsi:type="dcterms:W3CDTF">2024-04-08T12:41:35Z</dcterms:modified>
</cp:coreProperties>
</file>